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activeX/activeX1.xml" ContentType="application/vnd.ms-office.activeX+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7" r:id="rId4"/>
    <p:sldId id="268" r:id="rId5"/>
    <p:sldId id="258" r:id="rId6"/>
    <p:sldId id="259" r:id="rId7"/>
    <p:sldId id="260" r:id="rId8"/>
    <p:sldId id="266" r:id="rId9"/>
    <p:sldId id="261" r:id="rId10"/>
    <p:sldId id="262" r:id="rId11"/>
    <p:sldId id="263" r:id="rId12"/>
    <p:sldId id="264" r:id="rId13"/>
    <p:sldId id="265"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7" autoAdjust="0"/>
    <p:restoredTop sz="94660"/>
  </p:normalViewPr>
  <p:slideViewPr>
    <p:cSldViewPr snapToGrid="0">
      <p:cViewPr varScale="1">
        <p:scale>
          <a:sx n="52" d="100"/>
          <a:sy n="52" d="100"/>
        </p:scale>
        <p:origin x="58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3/2/2014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3/2/2014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3/2/2014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3/2/2014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3/2/2014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3/2/2014</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3/2/2014</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3/2/2014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3/2/2014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3/2/2014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3/2/2014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3/2/2014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3/2/2014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3/2/2014</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3/2/2014</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3/2/2014</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3/2/2014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3/2/2014</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12.wmf"/><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1885" y="947058"/>
            <a:ext cx="9850339" cy="2071982"/>
          </a:xfrm>
        </p:spPr>
        <p:txBody>
          <a:bodyPr/>
          <a:lstStyle/>
          <a:p>
            <a:r>
              <a:rPr lang="en-US" dirty="0" smtClean="0"/>
              <a:t>Social Anxiety Disorder</a:t>
            </a:r>
            <a:endParaRPr lang="en-US" dirty="0"/>
          </a:p>
        </p:txBody>
      </p:sp>
      <p:sp>
        <p:nvSpPr>
          <p:cNvPr id="3" name="Subtitle 2"/>
          <p:cNvSpPr>
            <a:spLocks noGrp="1"/>
          </p:cNvSpPr>
          <p:nvPr>
            <p:ph type="subTitle" idx="1"/>
          </p:nvPr>
        </p:nvSpPr>
        <p:spPr>
          <a:xfrm>
            <a:off x="391885" y="4147487"/>
            <a:ext cx="8825658" cy="861420"/>
          </a:xfrm>
        </p:spPr>
        <p:txBody>
          <a:bodyPr/>
          <a:lstStyle/>
          <a:p>
            <a:r>
              <a:rPr lang="en-US" dirty="0" smtClean="0"/>
              <a:t>Edwardo Moreno and Alfredo </a:t>
            </a:r>
            <a:r>
              <a:rPr lang="en-US" dirty="0" err="1" smtClean="0"/>
              <a:t>Patino</a:t>
            </a:r>
            <a:endParaRPr lang="en-US" dirty="0"/>
          </a:p>
        </p:txBody>
      </p:sp>
      <p:pic>
        <p:nvPicPr>
          <p:cNvPr id="4098" name="Picture 2" descr="http://www.breatheintothebag.com/wp-content/uploads/2013/05/social-anxiety-disorder-symptoms-590x39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02932" y="2129591"/>
            <a:ext cx="5619750" cy="37433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33042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Gender Variations</a:t>
            </a:r>
            <a:endParaRPr lang="en-US" dirty="0"/>
          </a:p>
        </p:txBody>
      </p:sp>
      <p:sp>
        <p:nvSpPr>
          <p:cNvPr id="3" name="Content Placeholder 2"/>
          <p:cNvSpPr>
            <a:spLocks noGrp="1"/>
          </p:cNvSpPr>
          <p:nvPr>
            <p:ph idx="1"/>
          </p:nvPr>
        </p:nvSpPr>
        <p:spPr/>
        <p:txBody>
          <a:bodyPr/>
          <a:lstStyle/>
          <a:p>
            <a:pPr fontAlgn="base"/>
            <a:r>
              <a:rPr lang="en-US" b="1" dirty="0"/>
              <a:t>Gender Role and Gender Role Identification </a:t>
            </a:r>
            <a:r>
              <a:rPr lang="en-US" dirty="0"/>
              <a:t>are constructs that are closely related to self-construal. </a:t>
            </a:r>
            <a:endParaRPr lang="en-US" b="1" dirty="0"/>
          </a:p>
          <a:p>
            <a:pPr fontAlgn="base"/>
            <a:r>
              <a:rPr lang="en-US" dirty="0"/>
              <a:t>femininity being associated with shyness and social subordination, and masculinity with social dominance and aggression.</a:t>
            </a:r>
          </a:p>
          <a:p>
            <a:pPr lvl="1" fontAlgn="base"/>
            <a:r>
              <a:rPr lang="en-US" dirty="0" err="1"/>
              <a:t>Bem</a:t>
            </a:r>
            <a:r>
              <a:rPr lang="en-US" dirty="0"/>
              <a:t> SL (1984) challenged this traditional belief by reasoning that a single individual can be, “both masculine and feminine, both assertive and yielding, both instrumental and expressive” </a:t>
            </a:r>
          </a:p>
          <a:p>
            <a:pPr fontAlgn="base"/>
            <a:r>
              <a:rPr lang="en-US" dirty="0"/>
              <a:t>On the other hand, sex-typed individuals are motivated to restrict their behavior in accordance with cultural definitions of gender appropriateness, and perform poorly on tasks that require them to act in ways that are incongruent with their self-defined sex-type</a:t>
            </a:r>
          </a:p>
          <a:p>
            <a:pPr marL="0" indent="0">
              <a:buNone/>
            </a:pPr>
            <a:endParaRPr lang="en-US" dirty="0"/>
          </a:p>
        </p:txBody>
      </p:sp>
    </p:spTree>
    <p:extLst>
      <p:ext uri="{BB962C8B-B14F-4D97-AF65-F5344CB8AC3E}">
        <p14:creationId xmlns:p14="http://schemas.microsoft.com/office/powerpoint/2010/main" val="20699754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Approaches</a:t>
            </a:r>
            <a:endParaRPr lang="en-US" dirty="0"/>
          </a:p>
        </p:txBody>
      </p:sp>
      <p:sp>
        <p:nvSpPr>
          <p:cNvPr id="3" name="Content Placeholder 2"/>
          <p:cNvSpPr>
            <a:spLocks noGrp="1"/>
          </p:cNvSpPr>
          <p:nvPr>
            <p:ph idx="1"/>
          </p:nvPr>
        </p:nvSpPr>
        <p:spPr/>
        <p:txBody>
          <a:bodyPr/>
          <a:lstStyle/>
          <a:p>
            <a:pPr fontAlgn="base"/>
            <a:r>
              <a:rPr lang="en-US" dirty="0"/>
              <a:t>Two types of formal treatment are available to people with social anxiety disorder: pharmacotherapy (medication) and psychotherapy (psychological counselling). </a:t>
            </a:r>
          </a:p>
          <a:p>
            <a:pPr fontAlgn="base"/>
            <a:r>
              <a:rPr lang="en-US" dirty="0"/>
              <a:t>is commonly treated by either psychotherapy or certain types of psychiatric medications. </a:t>
            </a:r>
          </a:p>
          <a:p>
            <a:pPr fontAlgn="base"/>
            <a:r>
              <a:rPr lang="en-US" dirty="0"/>
              <a:t>Cognitive-behavioral therapy and medication are the two primary methods of treating social anxiety disorder (SAD). When used alone or in combination, these forms of treatment have been shown to greatly improve symptoms of social anxiety.</a:t>
            </a:r>
          </a:p>
          <a:p>
            <a:pPr marL="0" indent="0">
              <a:buNone/>
            </a:pPr>
            <a:endParaRPr lang="en-US" dirty="0"/>
          </a:p>
        </p:txBody>
      </p:sp>
      <p:pic>
        <p:nvPicPr>
          <p:cNvPr id="6146" name="Picture 2" descr="http://t2.gstatic.com/images?q=tbn:ANd9GcT6fJaE9I1YLkWaQyJY7ltFbLnkqqhY6baSvvfNDb5qhLGOyqj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22971" y="4566665"/>
            <a:ext cx="1985579" cy="2145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38229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Relationship between Etiology and Therapeutic Approaches</a:t>
            </a:r>
            <a:endParaRPr lang="en-US" dirty="0"/>
          </a:p>
        </p:txBody>
      </p:sp>
      <p:sp>
        <p:nvSpPr>
          <p:cNvPr id="3" name="Content Placeholder 2"/>
          <p:cNvSpPr>
            <a:spLocks noGrp="1"/>
          </p:cNvSpPr>
          <p:nvPr>
            <p:ph idx="1"/>
          </p:nvPr>
        </p:nvSpPr>
        <p:spPr/>
        <p:txBody>
          <a:bodyPr/>
          <a:lstStyle/>
          <a:p>
            <a:r>
              <a:rPr lang="en-US" dirty="0" smtClean="0"/>
              <a:t>The different etiologies in SAD require different Therapeutic Approaches </a:t>
            </a:r>
          </a:p>
          <a:p>
            <a:pPr lvl="1"/>
            <a:r>
              <a:rPr lang="en-US" dirty="0" smtClean="0"/>
              <a:t>Such as for the etiology for the biological aspect of SAD</a:t>
            </a:r>
          </a:p>
          <a:p>
            <a:pPr lvl="2"/>
            <a:r>
              <a:rPr lang="en-US" dirty="0"/>
              <a:t>If is chemical disturbances in the brain, medication may be more suitable</a:t>
            </a:r>
          </a:p>
          <a:p>
            <a:pPr lvl="2"/>
            <a:r>
              <a:rPr lang="en-US" dirty="0"/>
              <a:t>If it is a result of genetic, </a:t>
            </a:r>
            <a:r>
              <a:rPr lang="en-US" dirty="0" smtClean="0"/>
              <a:t>a combination of </a:t>
            </a:r>
            <a:r>
              <a:rPr lang="en-US" dirty="0"/>
              <a:t>therapy </a:t>
            </a:r>
            <a:r>
              <a:rPr lang="en-US" dirty="0" smtClean="0"/>
              <a:t>and medication may </a:t>
            </a:r>
            <a:r>
              <a:rPr lang="en-US" dirty="0"/>
              <a:t>be the best option</a:t>
            </a:r>
          </a:p>
          <a:p>
            <a:pPr lvl="2"/>
            <a:endParaRPr lang="en-US" dirty="0" smtClean="0"/>
          </a:p>
          <a:p>
            <a:pPr lvl="1"/>
            <a:r>
              <a:rPr lang="en-US" dirty="0" smtClean="0"/>
              <a:t>For the sociocultural and cognitive aspect of it, people are more likely to use therapy to understand and overcome the anxiety felt.</a:t>
            </a:r>
            <a:endParaRPr lang="en-US" dirty="0"/>
          </a:p>
          <a:p>
            <a:pPr lvl="1"/>
            <a:endParaRPr lang="en-US" dirty="0" smtClean="0"/>
          </a:p>
          <a:p>
            <a:pPr lvl="2"/>
            <a:endParaRPr lang="en-US" dirty="0"/>
          </a:p>
          <a:p>
            <a:pPr marL="914400" lvl="2" indent="0">
              <a:buNone/>
            </a:pPr>
            <a:endParaRPr lang="en-US" dirty="0" smtClean="0"/>
          </a:p>
        </p:txBody>
      </p:sp>
    </p:spTree>
    <p:extLst>
      <p:ext uri="{BB962C8B-B14F-4D97-AF65-F5344CB8AC3E}">
        <p14:creationId xmlns:p14="http://schemas.microsoft.com/office/powerpoint/2010/main" val="40821355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Walker </a:t>
            </a:r>
            <a:r>
              <a:rPr lang="en-US" dirty="0" err="1" smtClean="0"/>
              <a:t>Tessner</a:t>
            </a:r>
            <a:r>
              <a:rPr lang="en-US" dirty="0" smtClean="0"/>
              <a:t> Model</a:t>
            </a:r>
            <a:endParaRPr lang="en-US" dirty="0"/>
          </a:p>
        </p:txBody>
      </p:sp>
      <p:pic>
        <p:nvPicPr>
          <p:cNvPr id="11" name="Content Placeholder 10"/>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bwMode="auto">
          <a:xfrm>
            <a:off x="1660848" y="1228787"/>
            <a:ext cx="8728121" cy="5489254"/>
          </a:xfrm>
          <a:prstGeom prst="rect">
            <a:avLst/>
          </a:prstGeom>
          <a:noFill/>
          <a:extLst>
            <a:ext uri="{909E8E84-426E-40DD-AFC4-6F175D3DCCD1}">
              <a14:hiddenFill xmlns:a14="http://schemas.microsoft.com/office/drawing/2010/main">
                <a:solidFill>
                  <a:srgbClr val="FFFFFF"/>
                </a:solidFill>
              </a14:hiddenFill>
            </a:ext>
          </a:extLst>
        </p:spPr>
      </p:pic>
      <p:sp>
        <p:nvSpPr>
          <p:cNvPr id="9" name="AutoShape 6" descr="https://docs.google.com/drawings/d/su7VBPs4zSex_TTqOw79MHQ/image?w=701&amp;h=540&amp;rev=1368&amp;ac=1"/>
          <p:cNvSpPr>
            <a:spLocks noChangeAspect="1" noChangeArrowheads="1"/>
          </p:cNvSpPr>
          <p:nvPr/>
        </p:nvSpPr>
        <p:spPr bwMode="auto">
          <a:xfrm>
            <a:off x="155575" y="-46038"/>
            <a:ext cx="6677025" cy="51435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8" descr="https://docs.google.com/drawings/d/su7VBPs4zSex_TTqOw79MHQ/image?w=701&amp;h=540&amp;rev=1368&amp;ac=1"/>
          <p:cNvSpPr>
            <a:spLocks noChangeAspect="1" noChangeArrowheads="1"/>
          </p:cNvSpPr>
          <p:nvPr/>
        </p:nvSpPr>
        <p:spPr bwMode="auto">
          <a:xfrm>
            <a:off x="307975" y="106362"/>
            <a:ext cx="6677025" cy="51435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2111890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Etiology Terms: Biological</a:t>
            </a:r>
            <a:endParaRPr lang="en-US" dirty="0"/>
          </a:p>
        </p:txBody>
      </p:sp>
      <p:sp>
        <p:nvSpPr>
          <p:cNvPr id="3" name="Content Placeholder 2"/>
          <p:cNvSpPr>
            <a:spLocks noGrp="1"/>
          </p:cNvSpPr>
          <p:nvPr>
            <p:ph idx="1"/>
          </p:nvPr>
        </p:nvSpPr>
        <p:spPr>
          <a:xfrm>
            <a:off x="1104293" y="1552175"/>
            <a:ext cx="8946541" cy="4195481"/>
          </a:xfrm>
        </p:spPr>
        <p:txBody>
          <a:bodyPr/>
          <a:lstStyle/>
          <a:p>
            <a:pPr fontAlgn="base"/>
            <a:r>
              <a:rPr lang="en-US" sz="1800" b="1" dirty="0"/>
              <a:t>Biological: </a:t>
            </a:r>
            <a:r>
              <a:rPr lang="en-US" sz="1800" dirty="0"/>
              <a:t>SAD has genetic causes. According to The American Psychiatric Association: "anxiety disorders run in families. For example, if one identical twin has an anxiety disorder, the second twin is likely to have an anxiety disorder as well, which suggests that genetics-possibly in combination with life experiences-makes some people more susceptible to these illnesses"</a:t>
            </a:r>
          </a:p>
          <a:p>
            <a:pPr fontAlgn="base"/>
            <a:r>
              <a:rPr lang="en-US" sz="1800" dirty="0"/>
              <a:t>In addition to genetic causes, there is also evidence that SAD is caused by chemical disturbances in the brain</a:t>
            </a:r>
          </a:p>
          <a:p>
            <a:pPr marL="0" indent="0">
              <a:buNone/>
            </a:pPr>
            <a:endParaRPr lang="en-US" dirty="0"/>
          </a:p>
        </p:txBody>
      </p:sp>
      <p:pic>
        <p:nvPicPr>
          <p:cNvPr id="7172" name="Picture 4" descr="http://mastersocialanxiety.com/wp-content/uploads/2012/02/Biological-Theories-1024x37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7180" y="3815555"/>
            <a:ext cx="9420225" cy="2835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43134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Etiology Terms: Cognitive</a:t>
            </a:r>
            <a:endParaRPr lang="en-US" dirty="0"/>
          </a:p>
        </p:txBody>
      </p:sp>
      <p:sp>
        <p:nvSpPr>
          <p:cNvPr id="3" name="Content Placeholder 2"/>
          <p:cNvSpPr>
            <a:spLocks noGrp="1"/>
          </p:cNvSpPr>
          <p:nvPr>
            <p:ph idx="1"/>
          </p:nvPr>
        </p:nvSpPr>
        <p:spPr/>
        <p:txBody>
          <a:bodyPr>
            <a:normAutofit fontScale="92500" lnSpcReduction="10000"/>
          </a:bodyPr>
          <a:lstStyle/>
          <a:p>
            <a:pPr fontAlgn="base"/>
            <a:r>
              <a:rPr lang="en-US" b="1" dirty="0"/>
              <a:t>Cognitive: </a:t>
            </a:r>
            <a:r>
              <a:rPr lang="en-US" dirty="0"/>
              <a:t>A key factor is a shift in focus of attention and a particular type of negative self-processing. When individuals with social phobia believe they are in danger of negative evaluation by others, they shift their attention to detailed monitoring and observation of themselves.</a:t>
            </a:r>
            <a:endParaRPr lang="en-US" b="1" dirty="0"/>
          </a:p>
          <a:p>
            <a:pPr lvl="1" fontAlgn="base"/>
            <a:r>
              <a:rPr lang="en-US" dirty="0"/>
              <a:t>Feeling anxious is equated with looking anxious. This can lead to marked distortions. </a:t>
            </a:r>
          </a:p>
          <a:p>
            <a:pPr lvl="2" fontAlgn="base"/>
            <a:r>
              <a:rPr lang="en-US" dirty="0"/>
              <a:t>For example, an individual may have a strong shaky feeling and assume that others must be able to see his or her hand shaking violently, when all that can be observed by others is a mild tremor or nothing at all.</a:t>
            </a:r>
          </a:p>
          <a:p>
            <a:pPr lvl="1" fontAlgn="base"/>
            <a:r>
              <a:rPr lang="en-US" dirty="0"/>
              <a:t>Many see images in which they see themselves as if viewed from an observer’s perspective. Unfortunately, what they see in the image is not what the observer would see but rather their fears visualized. </a:t>
            </a:r>
          </a:p>
          <a:p>
            <a:pPr lvl="1" fontAlgn="base"/>
            <a:r>
              <a:rPr lang="en-US" dirty="0"/>
              <a:t>Third, more diffuse types of “felt sense” can also contribute to the negative impression of one’s social self</a:t>
            </a:r>
          </a:p>
          <a:p>
            <a:pPr marL="0" indent="0">
              <a:buNone/>
            </a:pPr>
            <a:endParaRPr lang="en-US" dirty="0"/>
          </a:p>
        </p:txBody>
      </p:sp>
    </p:spTree>
    <p:extLst>
      <p:ext uri="{BB962C8B-B14F-4D97-AF65-F5344CB8AC3E}">
        <p14:creationId xmlns:p14="http://schemas.microsoft.com/office/powerpoint/2010/main" val="32201539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Etiology Terms: Sociocultural </a:t>
            </a:r>
            <a:endParaRPr lang="en-US" dirty="0"/>
          </a:p>
        </p:txBody>
      </p:sp>
      <p:sp>
        <p:nvSpPr>
          <p:cNvPr id="3" name="Content Placeholder 2"/>
          <p:cNvSpPr>
            <a:spLocks noGrp="1"/>
          </p:cNvSpPr>
          <p:nvPr>
            <p:ph idx="1"/>
          </p:nvPr>
        </p:nvSpPr>
        <p:spPr/>
        <p:txBody>
          <a:bodyPr/>
          <a:lstStyle/>
          <a:p>
            <a:pPr fontAlgn="base"/>
            <a:r>
              <a:rPr lang="en-US" dirty="0"/>
              <a:t>The defining feature of social anxiety disorder (SAD) is the fear of negative evaluation by others. </a:t>
            </a:r>
            <a:endParaRPr lang="en-US" b="1" dirty="0"/>
          </a:p>
          <a:p>
            <a:pPr lvl="1" fontAlgn="base"/>
            <a:r>
              <a:rPr lang="en-US" dirty="0"/>
              <a:t>Therefore, SAD is directly linked to social standards and role expectations, which are culture dependent. </a:t>
            </a:r>
            <a:endParaRPr lang="en-US" b="1" dirty="0"/>
          </a:p>
          <a:p>
            <a:r>
              <a:rPr lang="en-US" dirty="0"/>
              <a:t>Recognizing the intricate interplay between culture and social anxiety, some research has focused on psychopathologic manifestations of SAD across cultures</a:t>
            </a:r>
            <a:r>
              <a:rPr lang="en-US" b="1" dirty="0"/>
              <a:t> </a:t>
            </a:r>
            <a:endParaRPr lang="en-US" b="1" dirty="0" smtClean="0"/>
          </a:p>
          <a:p>
            <a:r>
              <a:rPr lang="en-US" dirty="0"/>
              <a:t>An individual's social concerns need to be examined in the context of the person's cultural, racial, and ethnic background in order to adequately assess the degree and expression of social anxiety and social anxiety disorder</a:t>
            </a:r>
          </a:p>
        </p:txBody>
      </p:sp>
    </p:spTree>
    <p:extLst>
      <p:ext uri="{BB962C8B-B14F-4D97-AF65-F5344CB8AC3E}">
        <p14:creationId xmlns:p14="http://schemas.microsoft.com/office/powerpoint/2010/main" val="29233713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Symptoms</a:t>
            </a:r>
            <a:endParaRPr lang="en-US" dirty="0"/>
          </a:p>
        </p:txBody>
      </p:sp>
      <p:sp>
        <p:nvSpPr>
          <p:cNvPr id="3" name="Content Placeholder 2"/>
          <p:cNvSpPr>
            <a:spLocks noGrp="1"/>
          </p:cNvSpPr>
          <p:nvPr>
            <p:ph idx="1"/>
          </p:nvPr>
        </p:nvSpPr>
        <p:spPr/>
        <p:txBody>
          <a:bodyPr/>
          <a:lstStyle/>
          <a:p>
            <a:r>
              <a:rPr lang="en-US" dirty="0"/>
              <a:t>Many people with social anxiety disorder feel that there is "something wrong," but don't recognize their feeling as a sign of illness. Symptoms of social anxiety disorder can include:</a:t>
            </a:r>
          </a:p>
          <a:p>
            <a:pPr lvl="1" fontAlgn="base"/>
            <a:r>
              <a:rPr lang="en-US" dirty="0"/>
              <a:t>Intense anxiety in social situations.</a:t>
            </a:r>
          </a:p>
          <a:p>
            <a:pPr fontAlgn="base"/>
            <a:r>
              <a:rPr lang="en-US" dirty="0"/>
              <a:t>Avoidance of social situations.</a:t>
            </a:r>
          </a:p>
          <a:p>
            <a:pPr fontAlgn="base"/>
            <a:r>
              <a:rPr lang="en-US" dirty="0"/>
              <a:t>Physical symptoms of anxiety, including confusion, pounding heart, sweating, shaking, blushing, muscle tension, upset stomach, and </a:t>
            </a:r>
            <a:r>
              <a:rPr lang="en-US" dirty="0" smtClean="0"/>
              <a:t>diarrhea</a:t>
            </a:r>
            <a:r>
              <a:rPr lang="en-US" dirty="0"/>
              <a:t>.</a:t>
            </a:r>
          </a:p>
          <a:p>
            <a:r>
              <a:rPr lang="en-US" dirty="0"/>
              <a:t>Children with this disorder may express their anxiety by crying, clinging to a parent, or throwing a tantrum.</a:t>
            </a:r>
          </a:p>
        </p:txBody>
      </p:sp>
      <p:pic>
        <p:nvPicPr>
          <p:cNvPr id="2050" name="Picture 2" descr="https://encrypted-tbn3.gstatic.com/images?q=tbn:ANd9GcRWeOxOkIQuvRQwG0ltpF8XI-il2xbZKWYy9YQIGQaQfVbKQSkBO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73317" y="4478715"/>
            <a:ext cx="2333625" cy="224790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www.buzzle.com/img/articleImages/552466-19411-5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73317" y="1476730"/>
            <a:ext cx="2086882" cy="228329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47645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Prevalence</a:t>
            </a:r>
            <a:endParaRPr lang="en-US" dirty="0"/>
          </a:p>
        </p:txBody>
      </p:sp>
      <p:sp>
        <p:nvSpPr>
          <p:cNvPr id="3" name="Content Placeholder 2"/>
          <p:cNvSpPr>
            <a:spLocks noGrp="1"/>
          </p:cNvSpPr>
          <p:nvPr>
            <p:ph idx="1"/>
          </p:nvPr>
        </p:nvSpPr>
        <p:spPr>
          <a:xfrm>
            <a:off x="646111" y="1853248"/>
            <a:ext cx="8972167" cy="4180113"/>
          </a:xfrm>
        </p:spPr>
        <p:txBody>
          <a:bodyPr/>
          <a:lstStyle/>
          <a:p>
            <a:pPr fontAlgn="base"/>
            <a:r>
              <a:rPr lang="en-US" dirty="0"/>
              <a:t>Estimates of the number of people who suffer with SAD have varied depending on the study, however the majority of research indicates that it is one of the most common mental disorders</a:t>
            </a:r>
          </a:p>
          <a:p>
            <a:pPr fontAlgn="base"/>
            <a:r>
              <a:rPr lang="en-US" dirty="0"/>
              <a:t>According to the NIMH report, "The Numbers Count: Mental Disorders in America (2008)", 6.8% of the population aged 18 and older (approximately 15 million Americans) suffer with social anxiety disorder</a:t>
            </a:r>
          </a:p>
        </p:txBody>
      </p:sp>
      <p:pic>
        <p:nvPicPr>
          <p:cNvPr id="5124" name="Picture 4" descr="http://socialphobia.org/sites/default/files/sasaaimage_blue_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8449" y="4107115"/>
            <a:ext cx="7982404" cy="2455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37601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Diagnosis</a:t>
            </a:r>
            <a:endParaRPr lang="en-US" dirty="0"/>
          </a:p>
        </p:txBody>
      </p:sp>
      <p:sp>
        <p:nvSpPr>
          <p:cNvPr id="3" name="Content Placeholder 2"/>
          <p:cNvSpPr>
            <a:spLocks noGrp="1"/>
          </p:cNvSpPr>
          <p:nvPr>
            <p:ph idx="1"/>
          </p:nvPr>
        </p:nvSpPr>
        <p:spPr/>
        <p:txBody>
          <a:bodyPr>
            <a:normAutofit fontScale="92500" lnSpcReduction="10000"/>
          </a:bodyPr>
          <a:lstStyle/>
          <a:p>
            <a:r>
              <a:rPr lang="en-US" dirty="0"/>
              <a:t>In community samples the most common additional diagnosis include specific phobia, agoraphobia, major depression, and alcohol abuse and dependence</a:t>
            </a:r>
            <a:r>
              <a:rPr lang="en-US" dirty="0" smtClean="0"/>
              <a:t>.</a:t>
            </a:r>
          </a:p>
          <a:p>
            <a:r>
              <a:rPr lang="en-US" dirty="0"/>
              <a:t>Other situations that commonly provoke anxiety include:</a:t>
            </a:r>
          </a:p>
          <a:p>
            <a:pPr lvl="1" fontAlgn="base"/>
            <a:r>
              <a:rPr lang="en-US" dirty="0"/>
              <a:t>Eating or drinking in front of others.</a:t>
            </a:r>
          </a:p>
          <a:p>
            <a:pPr lvl="1" fontAlgn="base"/>
            <a:r>
              <a:rPr lang="en-US" dirty="0"/>
              <a:t>Writing or working in front of others.</a:t>
            </a:r>
          </a:p>
          <a:p>
            <a:pPr lvl="1" fontAlgn="base"/>
            <a:r>
              <a:rPr lang="en-US" dirty="0"/>
              <a:t>Being the center of attention.</a:t>
            </a:r>
          </a:p>
          <a:p>
            <a:pPr lvl="1" fontAlgn="base"/>
            <a:r>
              <a:rPr lang="en-US" dirty="0"/>
              <a:t>Interacting with people, including dating or going to parties.</a:t>
            </a:r>
          </a:p>
          <a:p>
            <a:pPr lvl="1" fontAlgn="base"/>
            <a:r>
              <a:rPr lang="en-US" dirty="0"/>
              <a:t>Asking questions or giving reports in groups.</a:t>
            </a:r>
          </a:p>
          <a:p>
            <a:pPr lvl="1" fontAlgn="base"/>
            <a:r>
              <a:rPr lang="en-US" dirty="0"/>
              <a:t>Using public toilets.</a:t>
            </a:r>
          </a:p>
          <a:p>
            <a:pPr lvl="1" fontAlgn="base"/>
            <a:r>
              <a:rPr lang="en-US" dirty="0"/>
              <a:t>Talking on the telephone</a:t>
            </a:r>
            <a:r>
              <a:rPr lang="en-US" dirty="0" smtClean="0"/>
              <a:t>.</a:t>
            </a:r>
          </a:p>
          <a:p>
            <a:pPr lvl="1" fontAlgn="base"/>
            <a:r>
              <a:rPr lang="en-US" dirty="0" smtClean="0"/>
              <a:t>Presenting a project about Social Anxiety Disorder in Psychology Class</a:t>
            </a:r>
            <a:endParaRPr lang="en-US" dirty="0"/>
          </a:p>
          <a:p>
            <a:endParaRPr lang="en-US" dirty="0"/>
          </a:p>
        </p:txBody>
      </p:sp>
      <p:pic>
        <p:nvPicPr>
          <p:cNvPr id="1026" name="Picture 2" descr="http://www.devinrose.heroicvirtuecreations.com/blog/wp-content/uploads/2012/07/soci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8871" y="2898293"/>
            <a:ext cx="3341964" cy="2227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90383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tatic.flickr.com/31/47539050_c55ec0385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372" y="1477583"/>
            <a:ext cx="5562601" cy="3734680"/>
          </a:xfrm>
          <a:prstGeom prst="rect">
            <a:avLst/>
          </a:prstGeom>
          <a:noFill/>
          <a:extLst>
            <a:ext uri="{909E8E84-426E-40DD-AFC4-6F175D3DCCD1}">
              <a14:hiddenFill xmlns:a14="http://schemas.microsoft.com/office/drawing/2010/main">
                <a:solidFill>
                  <a:srgbClr val="FFFFFF"/>
                </a:solidFill>
              </a14:hiddenFill>
            </a:ext>
          </a:extLst>
        </p:spPr>
      </p:pic>
    </p:spTree>
    <p:controls>
      <mc:AlternateContent xmlns:mc="http://schemas.openxmlformats.org/markup-compatibility/2006">
        <mc:Choice xmlns:v="urn:schemas-microsoft-com:vml" Requires="v">
          <p:control spid="3088" name="ShockwaveFlash2" r:id="rId2" imgW="5781600" imgH="3733920"/>
        </mc:Choice>
        <mc:Fallback>
          <p:control name="ShockwaveFlash2" r:id="rId2" imgW="5781600" imgH="3733920">
            <p:pic>
              <p:nvPicPr>
                <p:cNvPr id="3" name="ShockwaveFlash2"/>
                <p:cNvPicPr>
                  <a:picLocks/>
                </p:cNvPicPr>
                <p:nvPr/>
              </p:nvPicPr>
              <p:blipFill>
                <a:blip r:embed="rId5"/>
                <a:stretch>
                  <a:fillRect/>
                </a:stretch>
              </p:blipFill>
              <p:spPr>
                <a:xfrm>
                  <a:off x="5953806" y="1477583"/>
                  <a:ext cx="5780994" cy="3734680"/>
                </a:xfrm>
                <a:prstGeom prst="rect">
                  <a:avLst/>
                </a:prstGeom>
              </p:spPr>
            </p:pic>
          </p:control>
        </mc:Fallback>
      </mc:AlternateContent>
    </p:controls>
    <p:extLst>
      <p:ext uri="{BB962C8B-B14F-4D97-AF65-F5344CB8AC3E}">
        <p14:creationId xmlns:p14="http://schemas.microsoft.com/office/powerpoint/2010/main" val="24652031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Factors</a:t>
            </a:r>
            <a:endParaRPr lang="en-US" dirty="0"/>
          </a:p>
        </p:txBody>
      </p:sp>
      <p:sp>
        <p:nvSpPr>
          <p:cNvPr id="3" name="Content Placeholder 2"/>
          <p:cNvSpPr>
            <a:spLocks noGrp="1"/>
          </p:cNvSpPr>
          <p:nvPr>
            <p:ph idx="1"/>
          </p:nvPr>
        </p:nvSpPr>
        <p:spPr/>
        <p:txBody>
          <a:bodyPr>
            <a:normAutofit fontScale="85000" lnSpcReduction="20000"/>
          </a:bodyPr>
          <a:lstStyle/>
          <a:p>
            <a:r>
              <a:rPr lang="en-US" dirty="0"/>
              <a:t>In collectivistic cultures, harmony within the group is the highest priority and individual gain is considered to be less important than improvement of the broader social group. Thus, it is possible that in collectivistic countries more overt social norms exist to maintain social harmony. In contrast, in individualistic societies, individual achievements and success receive the greatest reward and social admiration.</a:t>
            </a:r>
          </a:p>
          <a:p>
            <a:pPr fontAlgn="base"/>
            <a:r>
              <a:rPr lang="en-US" dirty="0"/>
              <a:t>Embarrassment is more common in collectivistic cultures because it is induced by external sanctions, whereas guilt and self-blame are more common in individualistic cultures because they are induced by internal sanctions</a:t>
            </a:r>
          </a:p>
          <a:p>
            <a:pPr fontAlgn="base"/>
            <a:r>
              <a:rPr lang="en-US" b="1" dirty="0"/>
              <a:t>Self-</a:t>
            </a:r>
            <a:r>
              <a:rPr lang="en-US" b="1" dirty="0" err="1"/>
              <a:t>construals</a:t>
            </a:r>
            <a:r>
              <a:rPr lang="en-US" dirty="0"/>
              <a:t>- are overarching schemata that define how people relate to others and the social context. </a:t>
            </a:r>
          </a:p>
          <a:p>
            <a:pPr lvl="1" fontAlgn="base"/>
            <a:r>
              <a:rPr lang="en-US" dirty="0"/>
              <a:t>Individuals from the US and other individualistic societies tend to construct and promote </a:t>
            </a:r>
            <a:r>
              <a:rPr lang="en-US" i="1" dirty="0"/>
              <a:t>independent</a:t>
            </a:r>
            <a:r>
              <a:rPr lang="en-US" dirty="0"/>
              <a:t> self-</a:t>
            </a:r>
            <a:r>
              <a:rPr lang="en-US" dirty="0" err="1"/>
              <a:t>construals</a:t>
            </a:r>
            <a:r>
              <a:rPr lang="en-US" dirty="0"/>
              <a:t>, which are characterized by one's tendency to view oneself as autonomous and separate from the social context</a:t>
            </a:r>
          </a:p>
          <a:p>
            <a:pPr fontAlgn="base"/>
            <a:r>
              <a:rPr lang="en-US" dirty="0"/>
              <a:t>Shame has a more important effect on social anxiety in the Chinese culture compared to its effect on Americans.</a:t>
            </a:r>
          </a:p>
          <a:p>
            <a:pPr marL="0" indent="0">
              <a:buNone/>
            </a:pPr>
            <a:endParaRPr lang="en-US" dirty="0"/>
          </a:p>
        </p:txBody>
      </p:sp>
    </p:spTree>
    <p:extLst>
      <p:ext uri="{BB962C8B-B14F-4D97-AF65-F5344CB8AC3E}">
        <p14:creationId xmlns:p14="http://schemas.microsoft.com/office/powerpoint/2010/main" val="8973127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132</TotalTime>
  <Words>1061</Words>
  <Application>Microsoft Office PowerPoint</Application>
  <PresentationFormat>Widescreen</PresentationFormat>
  <Paragraphs>60</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Century Gothic</vt:lpstr>
      <vt:lpstr>Wingdings 3</vt:lpstr>
      <vt:lpstr>Ion</vt:lpstr>
      <vt:lpstr>Social Anxiety Disorder</vt:lpstr>
      <vt:lpstr>Etiology Terms: Biological</vt:lpstr>
      <vt:lpstr>Etiology Terms: Cognitive</vt:lpstr>
      <vt:lpstr>Etiology Terms: Sociocultural </vt:lpstr>
      <vt:lpstr>Symptoms</vt:lpstr>
      <vt:lpstr>Prevalence</vt:lpstr>
      <vt:lpstr>Diagnosis</vt:lpstr>
      <vt:lpstr>PowerPoint Presentation</vt:lpstr>
      <vt:lpstr>Cultural Factors</vt:lpstr>
      <vt:lpstr>Gender Variations</vt:lpstr>
      <vt:lpstr>Treatment Approaches</vt:lpstr>
      <vt:lpstr>Relationship between Etiology and Therapeutic Approaches</vt:lpstr>
      <vt:lpstr>Walker Tessner Model</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Anxiety Disorder</dc:title>
  <dc:creator>Edwardo Moreno</dc:creator>
  <cp:lastModifiedBy>Alfredo</cp:lastModifiedBy>
  <cp:revision>21</cp:revision>
  <dcterms:created xsi:type="dcterms:W3CDTF">2014-03-02T17:52:59Z</dcterms:created>
  <dcterms:modified xsi:type="dcterms:W3CDTF">2014-03-03T02:09:52Z</dcterms:modified>
</cp:coreProperties>
</file>